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68" r:id="rId4"/>
    <p:sldId id="269" r:id="rId5"/>
    <p:sldId id="260" r:id="rId6"/>
    <p:sldId id="271" r:id="rId7"/>
    <p:sldId id="303" r:id="rId8"/>
    <p:sldId id="304" r:id="rId9"/>
    <p:sldId id="306" r:id="rId10"/>
    <p:sldId id="273" r:id="rId11"/>
    <p:sldId id="307" r:id="rId12"/>
    <p:sldId id="30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ED575-CF24-4E35-9A42-6B7834328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F76AD4-DED0-48A1-9551-B6C397947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BE34B7-406B-4044-99D2-D51151414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38DBB-62E7-42FD-970C-3D72E81F0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22028A-57D8-4B84-B423-096EFF169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2202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F17605-5297-4614-88A1-EB6D8AFAD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04A7BC-3002-4577-8119-92661B5B5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82EAE9-721D-437A-A473-DBBCB417F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EF6AB7-2053-4FB0-8DE0-20FDEA74F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D8C6EC-2342-4D4B-B13E-94D086DF0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323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8FDED87-7E8A-4B68-8B4C-4F79FB7F04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A6A00B-C930-402F-90FE-F20B2C2DD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AB5472-9A24-4FD6-9B8A-5398753C0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A04509-4C9A-4BFE-AD8F-6B810626D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78D5A6-BD45-4BB9-9FEE-CCC5B143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714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603248" y="2266950"/>
            <a:ext cx="10985502" cy="2324100"/>
          </a:xfrm>
          <a:prstGeom prst="rect">
            <a:avLst/>
          </a:prstGeom>
        </p:spPr>
        <p:txBody>
          <a:bodyPr anchor="ctr"/>
          <a:lstStyle>
            <a:lvl1pPr>
              <a:defRPr sz="5350" spc="-107">
                <a:solidFill>
                  <a:srgbClr val="FFFFFF"/>
                </a:soli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000750" y="6542617"/>
            <a:ext cx="184253" cy="187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550631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603250" y="476250"/>
            <a:ext cx="10985500" cy="717475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161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3950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363220">
              <a:lnSpc>
                <a:spcPct val="100000"/>
              </a:lnSpc>
              <a:spcBef>
                <a:spcPts val="0"/>
              </a:spcBef>
              <a:buSzTx/>
              <a:buNone/>
              <a:defRPr sz="2420" b="1"/>
            </a:lvl1pPr>
          </a:lstStyle>
          <a:p>
            <a:r>
              <a:t>幻灯片副标题</a:t>
            </a:r>
          </a:p>
        </p:txBody>
      </p:sp>
      <p:grpSp>
        <p:nvGrpSpPr>
          <p:cNvPr id="164" name="成组"/>
          <p:cNvGrpSpPr/>
          <p:nvPr/>
        </p:nvGrpSpPr>
        <p:grpSpPr>
          <a:xfrm>
            <a:off x="596777" y="5969764"/>
            <a:ext cx="2979419" cy="381736"/>
            <a:chOff x="0" y="0"/>
            <a:chExt cx="5958837" cy="763470"/>
          </a:xfrm>
        </p:grpSpPr>
        <p:pic>
          <p:nvPicPr>
            <p:cNvPr id="162" name="Logo4.png" descr="Logo4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0012" y="68240"/>
              <a:ext cx="2998826" cy="5965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3" name="图像" descr="图像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998826" cy="7634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8108117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3950"/>
            <a:ext cx="4889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363220">
              <a:lnSpc>
                <a:spcPct val="100000"/>
              </a:lnSpc>
              <a:spcBef>
                <a:spcPts val="0"/>
              </a:spcBef>
              <a:buSzTx/>
              <a:buNone/>
              <a:defRPr sz="2420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03250" y="2124252"/>
            <a:ext cx="4889500" cy="4128315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4216400" y="631924"/>
            <a:ext cx="8425006" cy="55941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603250" y="476250"/>
            <a:ext cx="4889500" cy="71755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049145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29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363220">
              <a:lnSpc>
                <a:spcPct val="100000"/>
              </a:lnSpc>
              <a:spcBef>
                <a:spcPts val="0"/>
              </a:spcBef>
              <a:buSzTx/>
              <a:buNone/>
              <a:defRPr sz="2420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124876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0F6804-538A-4222-A1E6-44379EC5E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7C605D-CBA9-4656-8D82-C7EB01672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2AA2B7-D316-4BC9-B5AE-F6E1CF62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08FB6D-9857-4D73-8523-26203887B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C39D26-CFB3-4F99-9006-E6FDCF93B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310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7804B-AA8B-46D1-8CC9-E55AEDCBA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5C07E0-3A8D-4C3F-B656-641B3FF8B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662102-1F92-487C-9508-13AC216D3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400D54-DA93-4C26-933F-95F02B35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68EF55-EA32-4547-A465-A66B12546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71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5D2944-5D9D-4038-8D3B-1BDFB535E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5BEFE4-1229-454B-BA7A-6E582473F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2BB95B7-6294-4826-9CE8-9EBEC29E4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08EF85-5B9D-4F2F-8E2B-DB422F17A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EBB427-C178-44FE-811E-E295D3097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FDD8C1-F6DF-443E-8E6B-E8F96A9B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74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465E4-F5D6-48B5-BBD0-5D57D1B9D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23799F-432B-4F02-AB80-0AC9333EA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AF15288-340A-42B4-81C6-A1D1892B2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E7EA5F-7842-43C5-9573-29CBA68D3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C307954-D8FE-49CD-956B-6B4CB4BBC0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C8702E-4E75-4D42-8B86-547F24D09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C72C5CB-AF67-4CD9-A877-09071551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C33633D-B72B-47F6-A826-0F547D69C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007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0FF9F7-A977-4224-8C8E-F4B8F00C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9B7F67D-C60C-48AD-92AE-39263845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0981E-39A4-42F0-BC63-F4071DF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24C930F-676F-4681-A953-83787F079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2493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65F317D-5B4B-499B-AB97-633103188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5A9DE8A-9048-4D1A-9129-DDD3961AF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D8AB6A-54E7-4DCE-98D2-9C09D661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480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D5A633-E3A6-46AA-BF68-C8BABC6E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088339-DAD7-4C4E-BECC-F95EABACA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C169BB-C8C8-4618-A4E6-BE62466177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DBCB49-6FBD-46AA-BFDE-E654551E5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BEBDE48-CE8C-4EF3-B000-9A357BA5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62B0F8-FB97-41C2-9AA2-FC9018A0A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80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22F4DF-3E98-483A-A262-8FB6A0B8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7B97784-10CC-4B31-88C2-A848401FD0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800637-8A7A-452F-91C0-03364B1EA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20E8C0-609E-4FBD-BF55-038A47A69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192DF8-5A56-42B5-A614-9BC2C2EC6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9E993C-3138-467D-BB1D-4C2570BF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59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ED18E-E477-4F2A-9F19-ADB46D989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B1ED7E-5DFB-42C5-8F75-BB08F3C03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96252B-F71D-4FC4-AF7A-4836564397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F9E45-2588-439C-A5AE-6607633B062F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D3F92A-CEA1-44C6-9038-627BB7F4E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ABB8DB-4159-4BEF-8A51-92A23A265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DBCD1-AAFC-4452-BB28-1A9B4A1A89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497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enerating an ergonomically correct mannequin"/>
          <p:cNvSpPr txBox="1">
            <a:spLocks noGrp="1"/>
          </p:cNvSpPr>
          <p:nvPr>
            <p:ph type="title"/>
          </p:nvPr>
        </p:nvSpPr>
        <p:spPr>
          <a:xfrm>
            <a:off x="603248" y="552450"/>
            <a:ext cx="10985502" cy="23241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Creating a natural human model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reate digital human movement"/>
          <p:cNvSpPr txBox="1">
            <a:spLocks noGrp="1"/>
          </p:cNvSpPr>
          <p:nvPr>
            <p:ph type="title"/>
          </p:nvPr>
        </p:nvSpPr>
        <p:spPr>
          <a:xfrm>
            <a:off x="603248" y="552450"/>
            <a:ext cx="10985502" cy="23241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Possible</a:t>
            </a:r>
            <a:r>
              <a:rPr lang="ru-RU" dirty="0"/>
              <a:t> </a:t>
            </a:r>
            <a:r>
              <a:rPr lang="en-US" dirty="0"/>
              <a:t>Custom Substitute of </a:t>
            </a:r>
            <a:r>
              <a:rPr lang="en-US" dirty="0" err="1"/>
              <a:t>OpenSim</a:t>
            </a:r>
            <a:endParaRPr dirty="0"/>
          </a:p>
        </p:txBody>
      </p:sp>
      <p:sp>
        <p:nvSpPr>
          <p:cNvPr id="352" name="Create digital human movement for virtual reality in Blender"/>
          <p:cNvSpPr txBox="1"/>
          <p:nvPr/>
        </p:nvSpPr>
        <p:spPr>
          <a:xfrm>
            <a:off x="603249" y="4940918"/>
            <a:ext cx="10985502" cy="634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b">
            <a:normAutofit/>
          </a:bodyPr>
          <a:lstStyle>
            <a:lvl1pPr algn="l">
              <a:lnSpc>
                <a:spcPct val="80000"/>
              </a:lnSpc>
              <a:defRPr sz="4800" b="1" spc="-96">
                <a:solidFill>
                  <a:srgbClr val="FFFFFF"/>
                </a:solidFill>
              </a:defRPr>
            </a:lvl1pPr>
          </a:lstStyle>
          <a:p>
            <a:r>
              <a:rPr lang="en-US" sz="2400" dirty="0"/>
              <a:t>Creating the tension and interaction </a:t>
            </a:r>
            <a:r>
              <a:rPr lang="en-US" sz="2400" dirty="0" err="1"/>
              <a:t>analysys</a:t>
            </a:r>
            <a:r>
              <a:rPr lang="en-US" sz="2400" dirty="0"/>
              <a:t> tool using Rhino and Grasshopper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193E29-588D-4807-86F4-D965E8DEF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from a Kinect sourced model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A68646-FF81-4BAD-91F5-DFF872F33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75" y="1995487"/>
            <a:ext cx="2405063" cy="240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0C59AE-D5C5-49DA-BE59-6E726D580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464" y="2181225"/>
            <a:ext cx="523874" cy="52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0576A5-4E12-4495-BF6A-32A9065B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4282" y="1995487"/>
            <a:ext cx="8467718" cy="486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0900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193E29-588D-4807-86F4-D965E8DEF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</a:t>
            </a:r>
            <a:endParaRPr lang="ru-RU" dirty="0"/>
          </a:p>
        </p:txBody>
      </p:sp>
      <p:pic>
        <p:nvPicPr>
          <p:cNvPr id="4" name="Rhinoceros 6 Evaluation (45 Days Remaining) - [Perspective] 2020-04-19 04-03-23">
            <a:hlinkClick r:id="" action="ppaction://media"/>
            <a:extLst>
              <a:ext uri="{FF2B5EF4-FFF2-40B4-BE49-F238E27FC236}">
                <a16:creationId xmlns:a16="http://schemas.microsoft.com/office/drawing/2014/main" id="{C63438B1-2509-4418-90F8-03789D5691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944" y="1707205"/>
            <a:ext cx="3657600" cy="3687763"/>
          </a:xfrm>
          <a:prstGeom prst="rect">
            <a:avLst/>
          </a:prstGeom>
        </p:spPr>
      </p:pic>
      <p:sp>
        <p:nvSpPr>
          <p:cNvPr id="5" name="In Opensim, the movement of body join coordinated are defined in Mot files.…">
            <a:extLst>
              <a:ext uri="{FF2B5EF4-FFF2-40B4-BE49-F238E27FC236}">
                <a16:creationId xmlns:a16="http://schemas.microsoft.com/office/drawing/2014/main" id="{69A7C4A0-96EE-4118-B02A-7FE00C2F1DB4}"/>
              </a:ext>
            </a:extLst>
          </p:cNvPr>
          <p:cNvSpPr txBox="1"/>
          <p:nvPr/>
        </p:nvSpPr>
        <p:spPr>
          <a:xfrm>
            <a:off x="4576354" y="1830200"/>
            <a:ext cx="1744189" cy="3375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400" dirty="0"/>
              <a:t>Combination of Kinect SDK Skeleton and structure analyser from a custom civil engineering scripts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C3FC981-277D-44D4-AE1E-C3F4C5F50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0689" y="4067200"/>
            <a:ext cx="2767000" cy="133848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CE74DB7-99A1-43A6-8E35-436B7D650C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1353" y="4067200"/>
            <a:ext cx="1744188" cy="265553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2FFA258-B60B-4A21-90E8-20DD636279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7646" y="476250"/>
            <a:ext cx="5602794" cy="30861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C93A935-B419-4F3D-9924-343C22EED6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0689" y="5110761"/>
            <a:ext cx="2964870" cy="143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30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Modify anthropomet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Create</a:t>
            </a:r>
            <a:endParaRPr dirty="0"/>
          </a:p>
        </p:txBody>
      </p:sp>
      <p:sp>
        <p:nvSpPr>
          <p:cNvPr id="310" name="Input"/>
          <p:cNvSpPr txBox="1"/>
          <p:nvPr/>
        </p:nvSpPr>
        <p:spPr>
          <a:xfrm>
            <a:off x="8050643" y="1670438"/>
            <a:ext cx="3287435" cy="719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2860" rIns="22860">
            <a:normAutofit/>
          </a:bodyPr>
          <a:lstStyle>
            <a:lvl1pPr algn="l" defTabSz="825500">
              <a:defRPr sz="3600" b="1">
                <a:solidFill>
                  <a:srgbClr val="000000"/>
                </a:solidFill>
              </a:defRPr>
            </a:lvl1pPr>
          </a:lstStyle>
          <a:p>
            <a:r>
              <a:rPr lang="en-US" sz="2400" dirty="0"/>
              <a:t>Simple approach</a:t>
            </a:r>
            <a:endParaRPr sz="18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FBE1D1B-E16C-490B-8FB7-D84448E3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330" y="1322931"/>
            <a:ext cx="2243786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B14DC52-FB9D-48D3-8931-B5B3F86EC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06" y="2518937"/>
            <a:ext cx="1507770" cy="150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082405A-A8EA-4F0C-B103-830FEDC00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564" y="2518937"/>
            <a:ext cx="1507770" cy="150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put">
            <a:extLst>
              <a:ext uri="{FF2B5EF4-FFF2-40B4-BE49-F238E27FC236}">
                <a16:creationId xmlns:a16="http://schemas.microsoft.com/office/drawing/2014/main" id="{2C6FC121-45C8-454F-860D-8724202AB4B7}"/>
              </a:ext>
            </a:extLst>
          </p:cNvPr>
          <p:cNvSpPr txBox="1"/>
          <p:nvPr/>
        </p:nvSpPr>
        <p:spPr>
          <a:xfrm>
            <a:off x="8050641" y="3069353"/>
            <a:ext cx="3287435" cy="719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2860" rIns="22860">
            <a:normAutofit/>
          </a:bodyPr>
          <a:lstStyle>
            <a:lvl1pPr algn="l" defTabSz="825500">
              <a:defRPr sz="3600" b="1">
                <a:solidFill>
                  <a:srgbClr val="000000"/>
                </a:solidFill>
              </a:defRPr>
            </a:lvl1pPr>
          </a:lstStyle>
          <a:p>
            <a:r>
              <a:rPr lang="en-US" sz="2400" dirty="0"/>
              <a:t>Standard CG approach</a:t>
            </a:r>
            <a:endParaRPr sz="1800" dirty="0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11BEAB50-48E0-415C-8484-3611BBA1F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330" y="4629682"/>
            <a:ext cx="2009775" cy="53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put">
            <a:extLst>
              <a:ext uri="{FF2B5EF4-FFF2-40B4-BE49-F238E27FC236}">
                <a16:creationId xmlns:a16="http://schemas.microsoft.com/office/drawing/2014/main" id="{D6B6F591-3B27-42FF-AAE4-6FD41169FDAA}"/>
              </a:ext>
            </a:extLst>
          </p:cNvPr>
          <p:cNvSpPr txBox="1"/>
          <p:nvPr/>
        </p:nvSpPr>
        <p:spPr>
          <a:xfrm>
            <a:off x="8050640" y="4439913"/>
            <a:ext cx="3287435" cy="719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2860" rIns="22860">
            <a:normAutofit/>
          </a:bodyPr>
          <a:lstStyle>
            <a:lvl1pPr algn="l" defTabSz="825500">
              <a:defRPr sz="3600" b="1">
                <a:solidFill>
                  <a:srgbClr val="000000"/>
                </a:solidFill>
              </a:defRPr>
            </a:lvl1pPr>
          </a:lstStyle>
          <a:p>
            <a:r>
              <a:rPr lang="en-US" sz="2400" dirty="0"/>
              <a:t>Sophisticated approach</a:t>
            </a:r>
            <a:endParaRPr sz="1800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How to use anthropometric data?"/>
          <p:cNvSpPr txBox="1">
            <a:spLocks noGrp="1"/>
          </p:cNvSpPr>
          <p:nvPr>
            <p:ph type="body" idx="21"/>
          </p:nvPr>
        </p:nvSpPr>
        <p:spPr>
          <a:xfrm>
            <a:off x="603250" y="1345636"/>
            <a:ext cx="4889500" cy="467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62500" lnSpcReduction="20000"/>
          </a:bodyPr>
          <a:lstStyle>
            <a:lvl1pPr defTabSz="709930">
              <a:defRPr sz="4730"/>
            </a:lvl1pPr>
          </a:lstStyle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 simplest process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9" name="Anthropometric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2267655">
              <a:defRPr sz="7905" spc="-158"/>
            </a:lvl1pPr>
          </a:lstStyle>
          <a:p>
            <a:r>
              <a:rPr lang="en-US" sz="3600" dirty="0" err="1">
                <a:latin typeface="Helvetica" panose="020B0604020202020204" pitchFamily="34" charset="0"/>
                <a:cs typeface="Helvetica" panose="020B0604020202020204" pitchFamily="34" charset="0"/>
              </a:rPr>
              <a:t>MakeHuman</a:t>
            </a:r>
            <a:endParaRPr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BC62A0-71C2-4ADD-A389-31A8AD04B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273" y="-31317"/>
            <a:ext cx="5077726" cy="233044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FFBD563-AB69-480B-89C8-F1E903CFB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273" y="2299132"/>
            <a:ext cx="5077727" cy="225973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9A9C4D4-4F7E-4D8D-9AD3-738FA5503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273" y="4543916"/>
            <a:ext cx="5077726" cy="2302406"/>
          </a:xfrm>
          <a:prstGeom prst="rect">
            <a:avLst/>
          </a:prstGeom>
        </p:spPr>
      </p:pic>
      <p:sp>
        <p:nvSpPr>
          <p:cNvPr id="14" name="Anthropometric data usually presented in percentile, mean and standard deviation.…">
            <a:extLst>
              <a:ext uri="{FF2B5EF4-FFF2-40B4-BE49-F238E27FC236}">
                <a16:creationId xmlns:a16="http://schemas.microsoft.com/office/drawing/2014/main" id="{2E6CA023-C0AC-47E4-8140-D439DA622BFA}"/>
              </a:ext>
            </a:extLst>
          </p:cNvPr>
          <p:cNvSpPr txBox="1">
            <a:spLocks/>
          </p:cNvSpPr>
          <p:nvPr/>
        </p:nvSpPr>
        <p:spPr>
          <a:xfrm>
            <a:off x="429630" y="2299133"/>
            <a:ext cx="5924871" cy="3434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Open-Source tool.</a:t>
            </a:r>
          </a:p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Allows to create a model including texturing, rigging and changing topologies</a:t>
            </a:r>
          </a:p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Export to different formats including:</a:t>
            </a:r>
          </a:p>
          <a:p>
            <a:pPr marL="1733550" lvl="2" indent="-514350">
              <a:buFont typeface="+mj-lt"/>
              <a:buAutoNum type="arabicPeriod"/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1800" dirty="0" err="1">
                <a:latin typeface="Helvetica" panose="020B0604020202020204" pitchFamily="34" charset="0"/>
                <a:cs typeface="Helvetica" panose="020B0604020202020204" pitchFamily="34" charset="0"/>
              </a:rPr>
              <a:t>fbx</a:t>
            </a:r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33550" lvl="2" indent="-514350">
              <a:buFont typeface="+mj-lt"/>
              <a:buAutoNum type="arabicPeriod"/>
            </a:pPr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.obj</a:t>
            </a:r>
          </a:p>
          <a:p>
            <a:pPr marL="1733550" lvl="2" indent="-514350">
              <a:buFont typeface="+mj-lt"/>
              <a:buAutoNum type="arabicPeriod"/>
            </a:pPr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bvh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33550" lvl="2" indent="-514350">
              <a:buFont typeface="+mj-lt"/>
              <a:buAutoNum type="arabicPeriod"/>
            </a:pPr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glb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33550" lvl="2" indent="-514350">
              <a:buFont typeface="+mj-lt"/>
              <a:buAutoNum type="arabicPeriod"/>
            </a:pPr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Many others</a:t>
            </a:r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2EEC9B68-732C-4557-B1AB-52E3FAC93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60" y="6238875"/>
            <a:ext cx="1552575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85EA016B-78D5-404C-8FF0-0CC2DADDD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080" y="5660295"/>
            <a:ext cx="2243786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Body surface modell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Automatic rigging</a:t>
            </a:r>
            <a:endParaRPr dirty="0"/>
          </a:p>
        </p:txBody>
      </p:sp>
      <p:sp>
        <p:nvSpPr>
          <p:cNvPr id="237" name="Relatively time consuming and requires the modeller to have basic anthropometric experience.…"/>
          <p:cNvSpPr txBox="1">
            <a:spLocks noGrp="1"/>
          </p:cNvSpPr>
          <p:nvPr>
            <p:ph type="body" idx="1"/>
          </p:nvPr>
        </p:nvSpPr>
        <p:spPr>
          <a:xfrm>
            <a:off x="10597708" y="1495839"/>
            <a:ext cx="1512184" cy="3145533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4 available skeletons</a:t>
            </a:r>
          </a:p>
          <a:p>
            <a:pPr marL="0" indent="0">
              <a:buNone/>
            </a:pPr>
            <a:endParaRPr lang="en-US" sz="16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buNone/>
            </a:pPr>
            <a:r>
              <a:rPr lang="en-US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Different complexity</a:t>
            </a:r>
            <a:endParaRPr sz="16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A206037-8B56-47C0-A1D0-5F544FD6C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5839"/>
            <a:ext cx="9429750" cy="506357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7F23EF37-19EC-4973-A7AF-4BBF68646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0C63E1E-4CA6-4097-A27A-FE69AB6AFA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" b="3416"/>
          <a:stretch/>
        </p:blipFill>
        <p:spPr>
          <a:xfrm>
            <a:off x="7268901" y="99017"/>
            <a:ext cx="4582471" cy="25450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4A1BFFD-F0B8-41E0-B6E4-C07D91E4BB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25" b="2"/>
          <a:stretch/>
        </p:blipFill>
        <p:spPr>
          <a:xfrm>
            <a:off x="4133014" y="99017"/>
            <a:ext cx="3053317" cy="2545022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мный, легкий, освещенный, ночь&#10;&#10;Автоматически созданное описание">
            <a:extLst>
              <a:ext uri="{FF2B5EF4-FFF2-40B4-BE49-F238E27FC236}">
                <a16:creationId xmlns:a16="http://schemas.microsoft.com/office/drawing/2014/main" id="{4EECFD26-6724-4B64-A22A-EB2A5EC99E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7" r="-1" b="-1"/>
          <a:stretch/>
        </p:blipFill>
        <p:spPr>
          <a:xfrm>
            <a:off x="7268901" y="2738010"/>
            <a:ext cx="4582072" cy="3927002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D2360735-5B6D-4290-980A-466AE18BE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29" y="6134703"/>
            <a:ext cx="1552575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Body surface modelling">
            <a:extLst>
              <a:ext uri="{FF2B5EF4-FFF2-40B4-BE49-F238E27FC236}">
                <a16:creationId xmlns:a16="http://schemas.microsoft.com/office/drawing/2014/main" id="{FA4627F5-BAD4-4D0B-8F44-231F3AF604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395" y="99017"/>
            <a:ext cx="3419475" cy="18637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Transfer to Blender</a:t>
            </a:r>
            <a:endParaRPr dirty="0"/>
          </a:p>
        </p:txBody>
      </p:sp>
      <p:sp>
        <p:nvSpPr>
          <p:cNvPr id="17" name="Anthropometric data usually presented in percentile, mean and standard deviation.…">
            <a:extLst>
              <a:ext uri="{FF2B5EF4-FFF2-40B4-BE49-F238E27FC236}">
                <a16:creationId xmlns:a16="http://schemas.microsoft.com/office/drawing/2014/main" id="{61BF7193-CB05-4CF1-8D95-0AD800E9473C}"/>
              </a:ext>
            </a:extLst>
          </p:cNvPr>
          <p:cNvSpPr txBox="1">
            <a:spLocks/>
          </p:cNvSpPr>
          <p:nvPr/>
        </p:nvSpPr>
        <p:spPr>
          <a:xfrm>
            <a:off x="377395" y="1861401"/>
            <a:ext cx="3287251" cy="13672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Scenes are easily convertible to .</a:t>
            </a:r>
            <a:r>
              <a:rPr lang="en-US" sz="1800" dirty="0" err="1">
                <a:latin typeface="Helvetica" panose="020B0604020202020204" pitchFamily="34" charset="0"/>
                <a:cs typeface="Helvetica" panose="020B0604020202020204" pitchFamily="34" charset="0"/>
              </a:rPr>
              <a:t>gltf</a:t>
            </a: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 format to use in framework like Babylon.js</a:t>
            </a:r>
          </a:p>
        </p:txBody>
      </p:sp>
      <p:pic>
        <p:nvPicPr>
          <p:cNvPr id="3" name="Рисунок 2" descr="Изображение выглядит как темный, ночь&#10;&#10;Автоматически созданное описание">
            <a:extLst>
              <a:ext uri="{FF2B5EF4-FFF2-40B4-BE49-F238E27FC236}">
                <a16:creationId xmlns:a16="http://schemas.microsoft.com/office/drawing/2014/main" id="{DC75232D-B965-4F7D-93CD-D53AE38644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94" y="2738010"/>
            <a:ext cx="6981337" cy="3927002"/>
          </a:xfrm>
          <a:prstGeom prst="rect">
            <a:avLst/>
          </a:prstGeom>
        </p:spPr>
      </p:pic>
      <p:pic>
        <p:nvPicPr>
          <p:cNvPr id="19" name="Picture 4">
            <a:extLst>
              <a:ext uri="{FF2B5EF4-FFF2-40B4-BE49-F238E27FC236}">
                <a16:creationId xmlns:a16="http://schemas.microsoft.com/office/drawing/2014/main" id="{8F78DE7C-5075-4C3A-8A94-5EFF35F77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797" y="80393"/>
            <a:ext cx="614932" cy="61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08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Desk Research"/>
          <p:cNvSpPr txBox="1">
            <a:spLocks noGrp="1"/>
          </p:cNvSpPr>
          <p:nvPr>
            <p:ph type="title"/>
          </p:nvPr>
        </p:nvSpPr>
        <p:spPr>
          <a:xfrm>
            <a:off x="603250" y="476250"/>
            <a:ext cx="10985500" cy="716582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OpenSim</a:t>
            </a:r>
            <a:endParaRPr dirty="0"/>
          </a:p>
        </p:txBody>
      </p:sp>
      <p:sp>
        <p:nvSpPr>
          <p:cNvPr id="334" name="Keyframing, Procedural Animation, Physically-Based Animation, Motion Capture, Forward and Inverse Kinematics…"/>
          <p:cNvSpPr txBox="1">
            <a:spLocks noGrp="1"/>
          </p:cNvSpPr>
          <p:nvPr>
            <p:ph type="body" sz="half" idx="4294967295"/>
          </p:nvPr>
        </p:nvSpPr>
        <p:spPr>
          <a:xfrm>
            <a:off x="603250" y="2065553"/>
            <a:ext cx="3115310" cy="2726894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>
            <a:normAutofit/>
          </a:bodyPr>
          <a:lstStyle/>
          <a:p>
            <a:pPr marL="0" indent="0">
              <a:buNone/>
              <a:defRPr sz="3200">
                <a:solidFill>
                  <a:srgbClr val="5E5E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sz="2000" dirty="0" err="1"/>
              <a:t>OpenSim</a:t>
            </a:r>
            <a:r>
              <a:rPr lang="en-US" sz="2000" dirty="0"/>
              <a:t> is a professional software for medical and ergonomic analysis.</a:t>
            </a:r>
          </a:p>
          <a:p>
            <a:pPr marL="0" indent="0">
              <a:buNone/>
              <a:defRPr sz="3200">
                <a:solidFill>
                  <a:srgbClr val="5E5E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sz="2000" dirty="0"/>
              <a:t>It allows to analyze muscles and joints as a system</a:t>
            </a:r>
            <a:endParaRPr sz="2000" dirty="0"/>
          </a:p>
        </p:txBody>
      </p:sp>
      <p:sp>
        <p:nvSpPr>
          <p:cNvPr id="335" name="Methods for creating human movements"/>
          <p:cNvSpPr txBox="1"/>
          <p:nvPr/>
        </p:nvSpPr>
        <p:spPr>
          <a:xfrm>
            <a:off x="683149" y="1350321"/>
            <a:ext cx="10985500" cy="4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860" rIns="22860">
            <a:normAutofit fontScale="92500" lnSpcReduction="10000"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lang="en-US" sz="2750" dirty="0"/>
              <a:t>Complex approach</a:t>
            </a:r>
            <a:endParaRPr sz="2750" dirty="0"/>
          </a:p>
        </p:txBody>
      </p:sp>
      <p:pic>
        <p:nvPicPr>
          <p:cNvPr id="3" name="kicktheball">
            <a:hlinkClick r:id="" action="ppaction://media"/>
            <a:extLst>
              <a:ext uri="{FF2B5EF4-FFF2-40B4-BE49-F238E27FC236}">
                <a16:creationId xmlns:a16="http://schemas.microsoft.com/office/drawing/2014/main" id="{BE944862-EA74-4082-A2D4-F3DCA1C82F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8823" y="476250"/>
            <a:ext cx="6488694" cy="26839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256DFD-B58E-47AD-98FA-CEAED1FF38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3045" y="3317710"/>
            <a:ext cx="3834472" cy="3429000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52E2A328-A384-4724-8C59-234B018BD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823" y="4602409"/>
            <a:ext cx="2009775" cy="53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Opensim Initial Stud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Motion Capturing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84019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Opensim Initial Stud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Kinect SDK</a:t>
            </a:r>
            <a:endParaRPr dirty="0"/>
          </a:p>
        </p:txBody>
      </p:sp>
      <p:sp>
        <p:nvSpPr>
          <p:cNvPr id="489" name="Move/rotate a basic join in Opensim"/>
          <p:cNvSpPr txBox="1">
            <a:spLocks noGrp="1"/>
          </p:cNvSpPr>
          <p:nvPr>
            <p:ph type="body" idx="21"/>
          </p:nvPr>
        </p:nvSpPr>
        <p:spPr>
          <a:xfrm>
            <a:off x="838200" y="1456993"/>
            <a:ext cx="10985500" cy="467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55000" lnSpcReduction="20000"/>
          </a:bodyPr>
          <a:lstStyle>
            <a:lvl1pPr defTabSz="825500">
              <a:defRPr sz="5500"/>
            </a:lvl1pPr>
          </a:lstStyle>
          <a:p>
            <a:r>
              <a:rPr lang="en-US" dirty="0"/>
              <a:t>Free addons for Rhinoceros + Grasshopper</a:t>
            </a:r>
            <a:endParaRPr dirty="0"/>
          </a:p>
        </p:txBody>
      </p:sp>
      <p:sp>
        <p:nvSpPr>
          <p:cNvPr id="491" name="In Opensim, the movement of body join coordinated are defined in Mot files.…"/>
          <p:cNvSpPr txBox="1"/>
          <p:nvPr/>
        </p:nvSpPr>
        <p:spPr>
          <a:xfrm>
            <a:off x="7257693" y="2463442"/>
            <a:ext cx="4096107" cy="1380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400" dirty="0"/>
              <a:t>The SDK can be used to create a motion capture files using Rhinoceros and Grasshopper.</a:t>
            </a:r>
          </a:p>
        </p:txBody>
      </p:sp>
      <p:pic>
        <p:nvPicPr>
          <p:cNvPr id="2" name="Rhinoceros 6 Evaluation (45 Days Remaining) - [Perspective] 2020-04-19 04-03-23">
            <a:hlinkClick r:id="" action="ppaction://media"/>
            <a:extLst>
              <a:ext uri="{FF2B5EF4-FFF2-40B4-BE49-F238E27FC236}">
                <a16:creationId xmlns:a16="http://schemas.microsoft.com/office/drawing/2014/main" id="{A8E5B4A7-E94B-42F7-8E02-7703FD9234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348227"/>
            <a:ext cx="3657600" cy="3687763"/>
          </a:xfrm>
          <a:prstGeom prst="rect">
            <a:avLst/>
          </a:prstGeom>
        </p:spPr>
      </p:pic>
      <p:sp>
        <p:nvSpPr>
          <p:cNvPr id="7" name="In Opensim, the movement of body join coordinated are defined in Mot files.…">
            <a:extLst>
              <a:ext uri="{FF2B5EF4-FFF2-40B4-BE49-F238E27FC236}">
                <a16:creationId xmlns:a16="http://schemas.microsoft.com/office/drawing/2014/main" id="{FB95C5AB-55A4-44A7-AE8E-BA33F7089BC6}"/>
              </a:ext>
            </a:extLst>
          </p:cNvPr>
          <p:cNvSpPr txBox="1"/>
          <p:nvPr/>
        </p:nvSpPr>
        <p:spPr>
          <a:xfrm>
            <a:off x="7257692" y="4490478"/>
            <a:ext cx="4096107" cy="1048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400" dirty="0"/>
              <a:t>It is also possible for different applications doing motion capturing using Kinect.</a:t>
            </a:r>
          </a:p>
        </p:txBody>
      </p:sp>
    </p:spTree>
    <p:extLst>
      <p:ext uri="{BB962C8B-B14F-4D97-AF65-F5344CB8AC3E}">
        <p14:creationId xmlns:p14="http://schemas.microsoft.com/office/powerpoint/2010/main" val="275164504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Opensim Initial Stud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Pose Estimation AI</a:t>
            </a:r>
            <a:endParaRPr dirty="0"/>
          </a:p>
        </p:txBody>
      </p:sp>
      <p:sp>
        <p:nvSpPr>
          <p:cNvPr id="491" name="In Opensim, the movement of body join coordinated are defined in Mot files.…"/>
          <p:cNvSpPr txBox="1"/>
          <p:nvPr/>
        </p:nvSpPr>
        <p:spPr>
          <a:xfrm>
            <a:off x="5061814" y="1837506"/>
            <a:ext cx="4096107" cy="1159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000" dirty="0"/>
              <a:t>Pose estimation algorihms are the step in the process of object detection-segmentation-estimation pipeline</a:t>
            </a:r>
          </a:p>
        </p:txBody>
      </p:sp>
      <p:sp>
        <p:nvSpPr>
          <p:cNvPr id="7" name="In Opensim, the movement of body join coordinated are defined in Mot files.…">
            <a:extLst>
              <a:ext uri="{FF2B5EF4-FFF2-40B4-BE49-F238E27FC236}">
                <a16:creationId xmlns:a16="http://schemas.microsoft.com/office/drawing/2014/main" id="{FB95C5AB-55A4-44A7-AE8E-BA33F7089BC6}"/>
              </a:ext>
            </a:extLst>
          </p:cNvPr>
          <p:cNvSpPr txBox="1"/>
          <p:nvPr/>
        </p:nvSpPr>
        <p:spPr>
          <a:xfrm>
            <a:off x="7109868" y="3283847"/>
            <a:ext cx="4096107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000" dirty="0"/>
              <a:t>Algorithms are able to reconstruct human motions in 3D environment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01A75E-5B68-498E-9173-7A50E28C3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18" y="1837506"/>
            <a:ext cx="3781316" cy="213254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DF3471-3E0E-4C2F-A4C6-044067EF9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09" y="4083040"/>
            <a:ext cx="5368342" cy="2550548"/>
          </a:xfrm>
          <a:prstGeom prst="rect">
            <a:avLst/>
          </a:prstGeom>
        </p:spPr>
      </p:pic>
      <p:sp>
        <p:nvSpPr>
          <p:cNvPr id="9" name="In Opensim, the movement of body join coordinated are defined in Mot files.…">
            <a:extLst>
              <a:ext uri="{FF2B5EF4-FFF2-40B4-BE49-F238E27FC236}">
                <a16:creationId xmlns:a16="http://schemas.microsoft.com/office/drawing/2014/main" id="{18820FC5-DE8B-497B-BF78-6220781476F9}"/>
              </a:ext>
            </a:extLst>
          </p:cNvPr>
          <p:cNvSpPr txBox="1"/>
          <p:nvPr/>
        </p:nvSpPr>
        <p:spPr>
          <a:xfrm>
            <a:off x="897218" y="4782382"/>
            <a:ext cx="4096107" cy="1048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>
              <a:lnSpc>
                <a:spcPct val="90000"/>
              </a:lnSpc>
              <a:spcBef>
                <a:spcPts val="2250"/>
              </a:spcBef>
              <a:defRPr sz="3600">
                <a:solidFill>
                  <a:srgbClr val="5252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it-IT" sz="2400" dirty="0"/>
              <a:t>Models are trained using large datasets and are already precise enough</a:t>
            </a:r>
          </a:p>
        </p:txBody>
      </p:sp>
    </p:spTree>
    <p:extLst>
      <p:ext uri="{BB962C8B-B14F-4D97-AF65-F5344CB8AC3E}">
        <p14:creationId xmlns:p14="http://schemas.microsoft.com/office/powerpoint/2010/main" val="205256230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212</Words>
  <Application>Microsoft Office PowerPoint</Application>
  <PresentationFormat>Широкоэкранный</PresentationFormat>
  <Paragraphs>39</Paragraphs>
  <Slides>12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Neue Light</vt:lpstr>
      <vt:lpstr>Тема Office</vt:lpstr>
      <vt:lpstr>Creating a natural human model</vt:lpstr>
      <vt:lpstr>Create</vt:lpstr>
      <vt:lpstr>MakeHuman</vt:lpstr>
      <vt:lpstr>Automatic rigging</vt:lpstr>
      <vt:lpstr>Transfer to Blender</vt:lpstr>
      <vt:lpstr>OpenSim</vt:lpstr>
      <vt:lpstr>Motion Capturing</vt:lpstr>
      <vt:lpstr>Kinect SDK</vt:lpstr>
      <vt:lpstr>Pose Estimation AI</vt:lpstr>
      <vt:lpstr>Possible Custom Substitute of OpenSim</vt:lpstr>
      <vt:lpstr>Starting from a Kinect sourced model</vt:lpstr>
      <vt:lpstr>The Idea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natural human model</dc:title>
  <dc:creator>Pavel Popov</dc:creator>
  <cp:lastModifiedBy>Pavel Popov</cp:lastModifiedBy>
  <cp:revision>15</cp:revision>
  <dcterms:created xsi:type="dcterms:W3CDTF">2021-05-27T19:05:55Z</dcterms:created>
  <dcterms:modified xsi:type="dcterms:W3CDTF">2021-05-27T23:26:54Z</dcterms:modified>
</cp:coreProperties>
</file>

<file path=docProps/thumbnail.jpeg>
</file>